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02BFB-09D7-9336-1266-EC43623C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7763B0-D06A-C01E-AB0F-DE7A1707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BED17-BD4F-C6BD-0636-2BDBF38A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7BC78-1AB4-923B-CF1A-8CAB0EBD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0B823-6D13-ACC3-6B2A-BA35A014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2EDF-618B-158B-DE24-27069724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53D52D-0782-2F60-D98D-92462082D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DC625-902B-E009-C569-4B302174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5A9F7-3F89-4E23-0E4D-AFDA69BA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413D0-25C9-CD6D-FF14-A2B814A7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E55585-FD44-6A57-708A-2A92AE792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E3589-73C1-D810-658B-C2DCE5EE1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4228B-1D47-E2BC-D69D-02385247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0575F-B3A7-E668-4007-3358A263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E990E-E0D5-49AA-B779-35C9F44F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340A-81D6-9334-896F-D718FC8E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F7377-6F0F-1996-B746-573E22A5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118C-85B8-D4DC-C9D7-205300E0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C9204-C0BF-565B-B89F-20DEBBAC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9AD9A-DE27-86E9-760D-5E4FF65A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2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1B55A-3113-32FC-9B66-2751CC5A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27BAB3-38C6-37EA-9893-1530E778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C7DE0-1CB8-9921-20A5-B91B4EA2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A6FC8-E513-8AAB-1A9F-41347A48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410D7-9F28-EF1F-9F0F-2D53B9F5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9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1CA1F-5F97-0E5A-C053-BB245C9A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BB249-8B93-4CA1-A332-906282C52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249DF-9F77-A730-1678-9EA8031A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028EA1-4C36-B995-701F-88829DB7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8CFE2-1352-7429-ABC5-DBCEB4C1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2E0122-8CC5-844A-ACC3-FC7CE595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8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35680-F2F6-644E-6834-E69FE56F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4CED7-5ADF-5311-8E36-9CAFFA5D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5978DA-A3F1-B611-66A5-EABF83CF3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445B3E-EA52-6DA4-8ABF-AB2498E4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EF9215-CF54-0A93-2D6F-D0D51EFE4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60ED68-312C-1455-B9C1-F42640EA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622F8D-D455-C15E-E078-A9606197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564917-271B-9972-F7B6-67D309E4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8328F-92B2-6ACF-3AF2-66AACD74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18181D-561E-8803-AB03-B096EDEE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B22DA4-FEFD-A8FA-CC14-CA1D80B6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766D6-16AD-9AA2-3EEA-AFB3E5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5C1DA0-9489-6494-8323-1AE0E740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40FAB-0801-6D67-30FC-B7A9ABA0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4135C-6F3D-0CEC-0A14-91CD0ACC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4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4B4B-FFA0-BD51-2194-A6BE7F12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E3FEC-9A1F-359A-2BA2-83639B0A1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6B0D3-70DA-4A86-2DA8-E86D65A6F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AB297-7CC0-40B6-E992-BFD7F82A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F79181-F5B6-3E32-6BB8-77EF70FB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EC41D-B558-CC99-E622-07E77930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38F6-5DB8-0612-A98F-F50342D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1AF2B-62C7-8D36-FC4C-D45F853F3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F5F76-67FD-F7CC-CA0C-52649975A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129D7-839D-01AB-0EF7-B6AB44D4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C3F9BD-701D-CAB5-6248-C47674BD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22397E-569F-ED28-980F-9B4108BA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1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EBC72-445B-79FA-CEE0-A9BC88BB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FBF69-E579-5922-DF5C-92E3AB58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89560-9240-2DCA-3E21-A85BDA818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B53F-87D9-4B5F-97C1-1CC505C9572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4D2B4-3338-D7C5-A127-F9397A90B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28401-E9AA-B839-C8D6-05AE77C29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231B-22E0-4782-86C9-6C9B9F5B6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gif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Relationship Id="rId8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35.png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png"/><Relationship Id="rId4" Type="http://schemas.openxmlformats.org/officeDocument/2006/relationships/image" Target="../media/image55.jpeg"/><Relationship Id="rId9" Type="http://schemas.openxmlformats.org/officeDocument/2006/relationships/image" Target="../media/image60.gif"/><Relationship Id="rId1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35.pn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emf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ci21@mail.ru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9" name="Picture 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6879496"/>
          </a:xfrm>
          <a:prstGeom prst="rect">
            <a:avLst/>
          </a:prstGeom>
        </p:spPr>
      </p:pic>
      <p:pic>
        <p:nvPicPr>
          <p:cNvPr id="81" name="Picture 81"/>
          <p:cNvPicPr/>
          <p:nvPr/>
        </p:nvPicPr>
        <p:blipFill>
          <a:blip r:embed="rId3"/>
          <a:stretch/>
        </p:blipFill>
        <p:spPr>
          <a:xfrm>
            <a:off x="251009" y="162812"/>
            <a:ext cx="1832757" cy="692695"/>
          </a:xfrm>
          <a:prstGeom prst="rect">
            <a:avLst/>
          </a:prstGeom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51009" y="6321565"/>
            <a:ext cx="15121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4</a:t>
            </a: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год</a:t>
            </a:r>
            <a:endParaRPr sz="24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5"/>
          <p:cNvPicPr/>
          <p:nvPr/>
        </p:nvPicPr>
        <p:blipFill>
          <a:blip r:embed="rId2"/>
          <a:stretch/>
        </p:blipFill>
        <p:spPr>
          <a:xfrm>
            <a:off x="-105745" y="0"/>
            <a:ext cx="12403489" cy="6976961"/>
          </a:xfrm>
          <a:prstGeom prst="rect">
            <a:avLst/>
          </a:prstGeom>
        </p:spPr>
      </p:pic>
      <p:grpSp>
        <p:nvGrpSpPr>
          <p:cNvPr id="86" name="Shape 86"/>
          <p:cNvGrpSpPr/>
          <p:nvPr/>
        </p:nvGrpSpPr>
        <p:grpSpPr>
          <a:xfrm>
            <a:off x="6141468" y="135789"/>
            <a:ext cx="5878080" cy="1691664"/>
            <a:chOff x="0" y="0"/>
            <a:chExt cx="5878080" cy="1691664"/>
          </a:xfrm>
        </p:grpSpPr>
        <p:pic>
          <p:nvPicPr>
            <p:cNvPr id="88" name="Picture 8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1152" y="11827"/>
              <a:ext cx="227737" cy="227736"/>
            </a:xfrm>
            <a:prstGeom prst="rect">
              <a:avLst/>
            </a:prstGeom>
          </p:spPr>
        </p:pic>
        <p:pic>
          <p:nvPicPr>
            <p:cNvPr id="90" name="Picture 9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942798" y="64222"/>
              <a:ext cx="889344" cy="229464"/>
            </a:xfrm>
            <a:prstGeom prst="roundRect">
              <a:avLst>
                <a:gd name="adj" fmla="val 8594"/>
              </a:avLst>
            </a:prstGeom>
            <a:ln>
              <a:noFill/>
            </a:ln>
          </p:spPr>
        </p:pic>
        <p:pic>
          <p:nvPicPr>
            <p:cNvPr id="92" name="Picture 9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46076"/>
            <a:stretch/>
          </p:blipFill>
          <p:spPr>
            <a:xfrm>
              <a:off x="363245" y="0"/>
              <a:ext cx="854492" cy="27008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</p:pic>
        <p:pic>
          <p:nvPicPr>
            <p:cNvPr id="94" name="Picture 9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4210" y="328297"/>
              <a:ext cx="628144" cy="304554"/>
            </a:xfrm>
            <a:prstGeom prst="rect">
              <a:avLst/>
            </a:prstGeom>
          </p:spPr>
        </p:pic>
        <p:pic>
          <p:nvPicPr>
            <p:cNvPr id="96" name="Picture 9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577243" y="3503"/>
              <a:ext cx="1309174" cy="219659"/>
            </a:xfrm>
            <a:prstGeom prst="rect">
              <a:avLst/>
            </a:prstGeom>
          </p:spPr>
        </p:pic>
        <p:pic>
          <p:nvPicPr>
            <p:cNvPr id="98" name="Picture 98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46785" y="695362"/>
              <a:ext cx="642701" cy="321350"/>
            </a:xfrm>
            <a:prstGeom prst="rect">
              <a:avLst/>
            </a:prstGeom>
          </p:spPr>
        </p:pic>
        <p:pic>
          <p:nvPicPr>
            <p:cNvPr id="100" name="Picture 100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286960" y="692961"/>
              <a:ext cx="731349" cy="321350"/>
            </a:xfrm>
            <a:prstGeom prst="rect">
              <a:avLst/>
            </a:prstGeom>
          </p:spPr>
        </p:pic>
        <p:pic>
          <p:nvPicPr>
            <p:cNvPr id="102" name="Picture 102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936864" y="1310970"/>
              <a:ext cx="437292" cy="376476"/>
            </a:xfrm>
            <a:prstGeom prst="rect">
              <a:avLst/>
            </a:prstGeom>
          </p:spPr>
        </p:pic>
        <p:pic>
          <p:nvPicPr>
            <p:cNvPr id="104" name="Picture 104"/>
            <p:cNvPicPr/>
            <p:nvPr/>
          </p:nvPicPr>
          <p:blipFill>
            <a:blip r:embed="rId11"/>
            <a:stretch/>
          </p:blipFill>
          <p:spPr>
            <a:xfrm>
              <a:off x="1825512" y="692896"/>
              <a:ext cx="769889" cy="307955"/>
            </a:xfrm>
            <a:prstGeom prst="rect">
              <a:avLst/>
            </a:prstGeom>
          </p:spPr>
        </p:pic>
        <p:pic>
          <p:nvPicPr>
            <p:cNvPr id="106" name="Picture 10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0" y="752578"/>
              <a:ext cx="1127604" cy="202117"/>
            </a:xfrm>
            <a:prstGeom prst="rect">
              <a:avLst/>
            </a:prstGeom>
          </p:spPr>
        </p:pic>
        <p:pic>
          <p:nvPicPr>
            <p:cNvPr id="108" name="Picture 108"/>
            <p:cNvPicPr/>
            <p:nvPr/>
          </p:nvPicPr>
          <p:blipFill>
            <a:blip r:embed="rId13"/>
            <a:stretch/>
          </p:blipFill>
          <p:spPr>
            <a:xfrm>
              <a:off x="827320" y="349051"/>
              <a:ext cx="932025" cy="238108"/>
            </a:xfrm>
            <a:prstGeom prst="rect">
              <a:avLst/>
            </a:prstGeom>
          </p:spPr>
        </p:pic>
        <p:pic>
          <p:nvPicPr>
            <p:cNvPr id="110" name="Picture 110"/>
            <p:cNvPicPr/>
            <p:nvPr/>
          </p:nvPicPr>
          <p:blipFill>
            <a:blip r:embed="rId14"/>
            <a:stretch/>
          </p:blipFill>
          <p:spPr>
            <a:xfrm>
              <a:off x="1274115" y="23123"/>
              <a:ext cx="1246747" cy="222633"/>
            </a:xfrm>
            <a:prstGeom prst="rect">
              <a:avLst/>
            </a:prstGeom>
          </p:spPr>
        </p:pic>
        <p:pic>
          <p:nvPicPr>
            <p:cNvPr id="112" name="Picture 112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751310" y="356014"/>
              <a:ext cx="790117" cy="237034"/>
            </a:xfrm>
            <a:prstGeom prst="rect">
              <a:avLst/>
            </a:prstGeom>
          </p:spPr>
        </p:pic>
        <p:pic>
          <p:nvPicPr>
            <p:cNvPr id="114" name="Picture 114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967680" y="33541"/>
              <a:ext cx="910399" cy="270085"/>
            </a:xfrm>
            <a:prstGeom prst="rect">
              <a:avLst/>
            </a:prstGeom>
          </p:spPr>
        </p:pic>
        <p:pic>
          <p:nvPicPr>
            <p:cNvPr id="116" name="Picture 116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088510" y="722091"/>
              <a:ext cx="976062" cy="404993"/>
            </a:xfrm>
            <a:prstGeom prst="rect">
              <a:avLst/>
            </a:prstGeom>
          </p:spPr>
        </p:pic>
        <p:pic>
          <p:nvPicPr>
            <p:cNvPr id="118" name="Picture 118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931158" y="285266"/>
              <a:ext cx="678482" cy="412516"/>
            </a:xfrm>
            <a:prstGeom prst="rect">
              <a:avLst/>
            </a:prstGeom>
          </p:spPr>
        </p:pic>
        <p:pic>
          <p:nvPicPr>
            <p:cNvPr id="120" name="Picture 120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721514" y="707475"/>
              <a:ext cx="547923" cy="296092"/>
            </a:xfrm>
            <a:prstGeom prst="rect">
              <a:avLst/>
            </a:prstGeom>
          </p:spPr>
        </p:pic>
        <p:pic>
          <p:nvPicPr>
            <p:cNvPr id="122" name="Picture 122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725783" y="363835"/>
              <a:ext cx="860861" cy="199941"/>
            </a:xfrm>
            <a:prstGeom prst="rect">
              <a:avLst/>
            </a:prstGeom>
          </p:spPr>
        </p:pic>
        <p:pic>
          <p:nvPicPr>
            <p:cNvPr id="124" name="Picture 124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98855" y="1380796"/>
              <a:ext cx="384094" cy="265025"/>
            </a:xfrm>
            <a:prstGeom prst="rect">
              <a:avLst/>
            </a:prstGeom>
          </p:spPr>
        </p:pic>
        <p:pic>
          <p:nvPicPr>
            <p:cNvPr id="126" name="Picture 126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986255" y="1130390"/>
              <a:ext cx="493591" cy="187565"/>
            </a:xfrm>
            <a:prstGeom prst="rect">
              <a:avLst/>
            </a:prstGeom>
          </p:spPr>
        </p:pic>
        <p:pic>
          <p:nvPicPr>
            <p:cNvPr id="128" name="Picture 128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577243" y="1128714"/>
              <a:ext cx="641559" cy="192468"/>
            </a:xfrm>
            <a:prstGeom prst="rect">
              <a:avLst/>
            </a:prstGeom>
          </p:spPr>
        </p:pic>
        <p:pic>
          <p:nvPicPr>
            <p:cNvPr id="130" name="Picture 130"/>
            <p:cNvPicPr/>
            <p:nvPr/>
          </p:nvPicPr>
          <p:blipFill>
            <a:blip r:embed="rId24"/>
            <a:stretch/>
          </p:blipFill>
          <p:spPr>
            <a:xfrm>
              <a:off x="4508534" y="1104498"/>
              <a:ext cx="656077" cy="242014"/>
            </a:xfrm>
            <a:prstGeom prst="rect">
              <a:avLst/>
            </a:prstGeom>
          </p:spPr>
        </p:pic>
        <p:pic>
          <p:nvPicPr>
            <p:cNvPr id="132" name="Picture 132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810483" y="365689"/>
              <a:ext cx="347130" cy="302374"/>
            </a:xfrm>
            <a:prstGeom prst="rect">
              <a:avLst/>
            </a:prstGeom>
          </p:spPr>
        </p:pic>
        <p:pic>
          <p:nvPicPr>
            <p:cNvPr id="134" name="Picture 134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286959" y="1137054"/>
              <a:ext cx="627262" cy="179217"/>
            </a:xfrm>
            <a:prstGeom prst="rect">
              <a:avLst/>
            </a:prstGeom>
          </p:spPr>
        </p:pic>
        <p:pic>
          <p:nvPicPr>
            <p:cNvPr id="136" name="Picture 136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4808" y="1091317"/>
              <a:ext cx="520473" cy="208777"/>
            </a:xfrm>
            <a:prstGeom prst="rect">
              <a:avLst/>
            </a:prstGeom>
          </p:spPr>
        </p:pic>
        <p:pic>
          <p:nvPicPr>
            <p:cNvPr id="138" name="Picture 138"/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98716" y="1122848"/>
              <a:ext cx="639424" cy="198332"/>
            </a:xfrm>
            <a:prstGeom prst="rect">
              <a:avLst/>
            </a:prstGeom>
          </p:spPr>
        </p:pic>
        <p:pic>
          <p:nvPicPr>
            <p:cNvPr id="140" name="Picture 140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956780" y="1072728"/>
              <a:ext cx="561752" cy="265147"/>
            </a:xfrm>
            <a:prstGeom prst="rect">
              <a:avLst/>
            </a:prstGeom>
          </p:spPr>
        </p:pic>
        <p:pic>
          <p:nvPicPr>
            <p:cNvPr id="142" name="Picture 142"/>
            <p:cNvPicPr/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408341" y="1067892"/>
              <a:ext cx="478240" cy="304878"/>
            </a:xfrm>
            <a:prstGeom prst="rect">
              <a:avLst/>
            </a:prstGeom>
          </p:spPr>
        </p:pic>
        <p:pic>
          <p:nvPicPr>
            <p:cNvPr id="144" name="Picture 144"/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428072" y="1396127"/>
              <a:ext cx="1544426" cy="248211"/>
            </a:xfrm>
            <a:prstGeom prst="rect">
              <a:avLst/>
            </a:prstGeom>
          </p:spPr>
        </p:pic>
        <p:pic>
          <p:nvPicPr>
            <p:cNvPr id="146" name="Picture 146"/>
            <p:cNvPicPr/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044968" y="1403636"/>
              <a:ext cx="1111244" cy="233308"/>
            </a:xfrm>
            <a:prstGeom prst="rect">
              <a:avLst/>
            </a:prstGeom>
          </p:spPr>
        </p:pic>
        <p:pic>
          <p:nvPicPr>
            <p:cNvPr id="148" name="Picture 148"/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274278" y="1390801"/>
              <a:ext cx="601724" cy="300862"/>
            </a:xfrm>
            <a:prstGeom prst="rect">
              <a:avLst/>
            </a:prstGeom>
          </p:spPr>
        </p:pic>
      </p:grpSp>
      <p:sp>
        <p:nvSpPr>
          <p:cNvPr id="149" name="Shape 149"/>
          <p:cNvSpPr txBox="1"/>
          <p:nvPr/>
        </p:nvSpPr>
        <p:spPr>
          <a:xfrm>
            <a:off x="7724274" y="5539645"/>
            <a:ext cx="457346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200" b="1">
                <a:solidFill>
                  <a:schemeClr val="accent2">
                    <a:lumMod val="50000"/>
                  </a:schemeClr>
                </a:solidFill>
              </a:rPr>
              <a:t>Прочность, основательность и </a:t>
            </a:r>
          </a:p>
          <a:p>
            <a:r>
              <a:rPr sz="1200" b="1">
                <a:solidFill>
                  <a:schemeClr val="accent2">
                    <a:lumMod val="50000"/>
                  </a:schemeClr>
                </a:solidFill>
              </a:rPr>
              <a:t>надежность - вот что характеризует оборудование электротехнических предприятий Чувашской Республики. </a:t>
            </a:r>
          </a:p>
          <a:p>
            <a:endParaRPr sz="12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sz="1200" b="1">
                <a:solidFill>
                  <a:schemeClr val="accent2">
                    <a:lumMod val="50000"/>
                  </a:schemeClr>
                </a:solidFill>
              </a:rPr>
              <a:t>Чебоксары - центр релестроения России.</a:t>
            </a:r>
            <a:r>
              <a:rPr sz="1200">
                <a:solidFill>
                  <a:schemeClr val="accent2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562399" y="5556275"/>
            <a:ext cx="6226527" cy="138095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342900" lvl="0" indent="-3429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lnSpc>
                <a:spcPct val="90000"/>
              </a:lnSpc>
              <a:spcBef>
                <a:spcPts val="0"/>
              </a:spcBef>
              <a:buFont typeface="Arial"/>
              <a:buChar char="»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sz="1200">
                <a:solidFill>
                  <a:schemeClr val="accent2">
                    <a:lumMod val="50000"/>
                  </a:schemeClr>
                </a:solidFill>
              </a:rPr>
              <a:t>33 участника </a:t>
            </a:r>
          </a:p>
          <a:p>
            <a:pPr marL="0" indent="3600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sz="1200">
                <a:solidFill>
                  <a:schemeClr val="accent2">
                    <a:lumMod val="50000"/>
                  </a:schemeClr>
                </a:solidFill>
              </a:rPr>
              <a:t>26 промышленных предприятий – самый крупный в России</a:t>
            </a:r>
          </a:p>
          <a:p>
            <a:pPr marL="0" indent="3600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sz="1200">
                <a:solidFill>
                  <a:schemeClr val="accent2">
                    <a:lumMod val="50000"/>
                  </a:schemeClr>
                </a:solidFill>
              </a:rPr>
              <a:t>Каждый 5-й рубль в объеме отгруженной продукции обрабатывающих производств</a:t>
            </a:r>
          </a:p>
          <a:p>
            <a:pPr marL="0" indent="3600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sz="1200">
                <a:solidFill>
                  <a:schemeClr val="accent2">
                    <a:lumMod val="50000"/>
                  </a:schemeClr>
                </a:solidFill>
              </a:rPr>
              <a:t>Более 150 000 наименований продукции</a:t>
            </a:r>
          </a:p>
          <a:p>
            <a:pPr marL="0" indent="3600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sz="1200">
                <a:solidFill>
                  <a:schemeClr val="accent2">
                    <a:lumMod val="50000"/>
                  </a:schemeClr>
                </a:solidFill>
              </a:rPr>
              <a:t>Более 80 лет опыта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/>
          <p:nvPr/>
        </p:nvPicPr>
        <p:blipFill>
          <a:blip r:embed="rId2"/>
          <a:stretch/>
        </p:blipFill>
        <p:spPr>
          <a:xfrm>
            <a:off x="-81261" y="5724"/>
            <a:ext cx="6357390" cy="6852276"/>
          </a:xfrm>
          <a:prstGeom prst="rect">
            <a:avLst/>
          </a:prstGeom>
        </p:spPr>
      </p:pic>
      <p:sp>
        <p:nvSpPr>
          <p:cNvPr id="154" name="Shape 154"/>
          <p:cNvSpPr txBox="1"/>
          <p:nvPr/>
        </p:nvSpPr>
        <p:spPr>
          <a:xfrm>
            <a:off x="49108" y="195379"/>
            <a:ext cx="6136104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3200">
                <a:solidFill>
                  <a:schemeClr val="bg1"/>
                </a:solidFill>
                <a:latin typeface="Franklin Gothic Heavy"/>
                <a:ea typeface="Franklin Gothic Heavy"/>
                <a:cs typeface="Franklin Gothic Heavy"/>
              </a:rPr>
              <a:t>КЛЮЧЕВЫЕ ПОТРЕБИТЕЛИ ПРОДУКЦИИ УЧАСТНИКОВ АССОЦИАЦИИ</a:t>
            </a:r>
          </a:p>
        </p:txBody>
      </p:sp>
      <p:pic>
        <p:nvPicPr>
          <p:cNvPr id="156" name="Picture 156"/>
          <p:cNvPicPr/>
          <p:nvPr/>
        </p:nvPicPr>
        <p:blipFill>
          <a:blip r:embed="rId3"/>
          <a:stretch/>
        </p:blipFill>
        <p:spPr>
          <a:xfrm>
            <a:off x="8001106" y="246091"/>
            <a:ext cx="601661" cy="657225"/>
          </a:xfrm>
          <a:prstGeom prst="rect">
            <a:avLst/>
          </a:prstGeom>
          <a:ln>
            <a:noFill/>
          </a:ln>
        </p:spPr>
      </p:pic>
      <p:pic>
        <p:nvPicPr>
          <p:cNvPr id="158" name="Picture 158"/>
          <p:cNvPicPr/>
          <p:nvPr/>
        </p:nvPicPr>
        <p:blipFill>
          <a:blip r:embed="rId4"/>
          <a:stretch/>
        </p:blipFill>
        <p:spPr>
          <a:xfrm>
            <a:off x="10078456" y="209791"/>
            <a:ext cx="985838" cy="725487"/>
          </a:xfrm>
          <a:prstGeom prst="rect">
            <a:avLst/>
          </a:prstGeom>
          <a:ln>
            <a:noFill/>
          </a:ln>
        </p:spPr>
      </p:pic>
      <p:pic>
        <p:nvPicPr>
          <p:cNvPr id="160" name="Picture 16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806912" y="1249913"/>
            <a:ext cx="757190" cy="441537"/>
          </a:xfrm>
          <a:prstGeom prst="rect">
            <a:avLst/>
          </a:prstGeom>
        </p:spPr>
      </p:pic>
      <p:pic>
        <p:nvPicPr>
          <p:cNvPr id="162" name="Picture 16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181890" y="258998"/>
            <a:ext cx="590829" cy="660636"/>
          </a:xfrm>
          <a:prstGeom prst="rect">
            <a:avLst/>
          </a:prstGeom>
        </p:spPr>
      </p:pic>
      <p:pic>
        <p:nvPicPr>
          <p:cNvPr id="164" name="Picture 16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8131" y="1224515"/>
            <a:ext cx="1246989" cy="482162"/>
          </a:xfrm>
          <a:prstGeom prst="rect">
            <a:avLst/>
          </a:prstGeom>
        </p:spPr>
      </p:pic>
      <p:pic>
        <p:nvPicPr>
          <p:cNvPr id="166" name="Picture 16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34202" y="1136224"/>
            <a:ext cx="487719" cy="696470"/>
          </a:xfrm>
          <a:prstGeom prst="rect">
            <a:avLst/>
          </a:prstGeom>
        </p:spPr>
      </p:pic>
      <p:pic>
        <p:nvPicPr>
          <p:cNvPr id="168" name="Picture 168"/>
          <p:cNvPicPr/>
          <p:nvPr/>
        </p:nvPicPr>
        <p:blipFill>
          <a:blip r:embed="rId9"/>
          <a:stretch/>
        </p:blipFill>
        <p:spPr>
          <a:xfrm>
            <a:off x="6396261" y="352386"/>
            <a:ext cx="1476374" cy="474662"/>
          </a:xfrm>
          <a:prstGeom prst="rect">
            <a:avLst/>
          </a:prstGeom>
          <a:ln>
            <a:noFill/>
          </a:ln>
        </p:spPr>
      </p:pic>
      <p:pic>
        <p:nvPicPr>
          <p:cNvPr id="170" name="Picture 170"/>
          <p:cNvPicPr/>
          <p:nvPr/>
        </p:nvPicPr>
        <p:blipFill>
          <a:blip r:embed="rId10"/>
          <a:stretch/>
        </p:blipFill>
        <p:spPr>
          <a:xfrm>
            <a:off x="8772892" y="368802"/>
            <a:ext cx="1228725" cy="414337"/>
          </a:xfrm>
          <a:prstGeom prst="rect">
            <a:avLst/>
          </a:prstGeom>
          <a:ln>
            <a:noFill/>
          </a:ln>
        </p:spPr>
      </p:pic>
      <p:pic>
        <p:nvPicPr>
          <p:cNvPr id="172" name="Picture 17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04743" y="1138915"/>
            <a:ext cx="600075" cy="571500"/>
          </a:xfrm>
          <a:prstGeom prst="rect">
            <a:avLst/>
          </a:prstGeom>
        </p:spPr>
      </p:pic>
      <p:pic>
        <p:nvPicPr>
          <p:cNvPr id="174" name="Picture 17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96713" y="1100555"/>
            <a:ext cx="1411810" cy="498285"/>
          </a:xfrm>
          <a:prstGeom prst="rect">
            <a:avLst/>
          </a:prstGeom>
        </p:spPr>
      </p:pic>
      <p:sp>
        <p:nvSpPr>
          <p:cNvPr id="175" name="Shape 175"/>
          <p:cNvSpPr/>
          <p:nvPr/>
        </p:nvSpPr>
        <p:spPr>
          <a:xfrm>
            <a:off x="-89870" y="1711039"/>
            <a:ext cx="4816944" cy="5146962"/>
          </a:xfrm>
          <a:custGeom>
            <a:avLst/>
            <a:gdLst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4974691 w 4974691"/>
              <a:gd name="connsiteY2" fmla="*/ 5121562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2327743 w 4974691"/>
              <a:gd name="connsiteY2" fmla="*/ 5109531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2279617 w 4974691"/>
              <a:gd name="connsiteY2" fmla="*/ 5109531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2279617 w 4842344"/>
              <a:gd name="connsiteY2" fmla="*/ 5109531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523007 w 4842344"/>
              <a:gd name="connsiteY2" fmla="*/ 5109531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125965 w 4842344"/>
              <a:gd name="connsiteY2" fmla="*/ 5097499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69689"/>
              <a:gd name="connsiteX1" fmla="*/ 4842344 w 4842344"/>
              <a:gd name="connsiteY1" fmla="*/ 0 h 5169689"/>
              <a:gd name="connsiteX2" fmla="*/ 246281 w 4842344"/>
              <a:gd name="connsiteY2" fmla="*/ 5169689 h 5169689"/>
              <a:gd name="connsiteX3" fmla="*/ 0 w 4842344"/>
              <a:gd name="connsiteY3" fmla="*/ 5121562 h 5169689"/>
              <a:gd name="connsiteX4" fmla="*/ 0 w 4842344"/>
              <a:gd name="connsiteY4" fmla="*/ 0 h 5169689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535039 w 4842344"/>
              <a:gd name="connsiteY2" fmla="*/ 5097499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318471 w 4842344"/>
              <a:gd name="connsiteY2" fmla="*/ 5073436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297206 w 4842344"/>
              <a:gd name="connsiteY2" fmla="*/ 5110650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12700 h 5134262"/>
              <a:gd name="connsiteX1" fmla="*/ 4842344 w 4842344"/>
              <a:gd name="connsiteY1" fmla="*/ 0 h 5134262"/>
              <a:gd name="connsiteX2" fmla="*/ 297206 w 4842344"/>
              <a:gd name="connsiteY2" fmla="*/ 5123350 h 5134262"/>
              <a:gd name="connsiteX3" fmla="*/ 0 w 4842344"/>
              <a:gd name="connsiteY3" fmla="*/ 5134262 h 5134262"/>
              <a:gd name="connsiteX4" fmla="*/ 0 w 4842344"/>
              <a:gd name="connsiteY4" fmla="*/ 12700 h 5134262"/>
              <a:gd name="connsiteX0" fmla="*/ 0 w 4816944"/>
              <a:gd name="connsiteY0" fmla="*/ 25400 h 5146962"/>
              <a:gd name="connsiteX1" fmla="*/ 4816944 w 4816944"/>
              <a:gd name="connsiteY1" fmla="*/ 0 h 5146962"/>
              <a:gd name="connsiteX2" fmla="*/ 297206 w 4816944"/>
              <a:gd name="connsiteY2" fmla="*/ 5136050 h 5146962"/>
              <a:gd name="connsiteX3" fmla="*/ 0 w 4816944"/>
              <a:gd name="connsiteY3" fmla="*/ 5146962 h 5146962"/>
              <a:gd name="connsiteX4" fmla="*/ 0 w 4816944"/>
              <a:gd name="connsiteY4" fmla="*/ 25400 h 5146962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816944"/>
              <a:gd name="ODFBottom" fmla="val 5146962"/>
              <a:gd name="ODFWidth" fmla="val 4816944"/>
              <a:gd name="ODFHeight" fmla="val 5146962"/>
            </a:gdLst>
            <a:ahLst/>
            <a:cxnLst/>
            <a:rect l="OXMLTextRectL" t="OXMLTextRectT" r="OXMLTextRectR" b="OXMLTextRectB"/>
            <a:pathLst>
              <a:path w="4816944" h="5146962">
                <a:moveTo>
                  <a:pt x="0" y="25400"/>
                </a:moveTo>
                <a:lnTo>
                  <a:pt x="4816944" y="0"/>
                </a:lnTo>
                <a:lnTo>
                  <a:pt x="297206" y="5136050"/>
                </a:lnTo>
                <a:lnTo>
                  <a:pt x="0" y="5146962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7" name="Picture 177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11145" y="1997175"/>
            <a:ext cx="1656306" cy="1761266"/>
          </a:xfrm>
          <a:prstGeom prst="rect">
            <a:avLst/>
          </a:prstGeom>
          <a:ln>
            <a:noFill/>
          </a:ln>
        </p:spPr>
      </p:pic>
      <p:pic>
        <p:nvPicPr>
          <p:cNvPr id="179" name="Picture 179"/>
          <p:cNvPicPr/>
          <p:nvPr/>
        </p:nvPicPr>
        <p:blipFill>
          <a:blip r:embed="rId14"/>
          <a:stretch/>
        </p:blipFill>
        <p:spPr>
          <a:xfrm>
            <a:off x="7007705" y="1949462"/>
            <a:ext cx="4908172" cy="2540000"/>
          </a:xfrm>
          <a:prstGeom prst="rect">
            <a:avLst/>
          </a:prstGeom>
          <a:ln>
            <a:noFill/>
          </a:ln>
        </p:spPr>
      </p:pic>
      <p:pic>
        <p:nvPicPr>
          <p:cNvPr id="181" name="Picture 181"/>
          <p:cNvPicPr/>
          <p:nvPr/>
        </p:nvPicPr>
        <p:blipFill>
          <a:blip r:embed="rId15"/>
          <a:stretch/>
        </p:blipFill>
        <p:spPr>
          <a:xfrm>
            <a:off x="7031336" y="4747340"/>
            <a:ext cx="4884540" cy="1471612"/>
          </a:xfrm>
          <a:prstGeom prst="rect">
            <a:avLst/>
          </a:prstGeom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6960237" y="4443730"/>
            <a:ext cx="201317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Атомная энергетика, ТЭЦ, возобновляемая энергетика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069662" y="4501829"/>
            <a:ext cx="2846215" cy="215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Нефтегазовый комплекс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0252042" y="6245997"/>
            <a:ext cx="1698924" cy="3385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Олимпийские игры в Сочи 2014</a:t>
            </a:r>
          </a:p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(все ключевые объекты)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8709622" y="6245997"/>
            <a:ext cx="1568739" cy="461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Чемпионат мира по футболу 2018 (все ключевые объекты)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960237" y="6245998"/>
            <a:ext cx="1608431" cy="461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Первая в России цифровая подстанция (питает Сколково)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636545" y="3740415"/>
            <a:ext cx="1656308" cy="215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Космодром Восточный</a:t>
            </a:r>
          </a:p>
        </p:txBody>
      </p:sp>
      <p:pic>
        <p:nvPicPr>
          <p:cNvPr id="189" name="Picture 189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60883" y="2003027"/>
            <a:ext cx="2348040" cy="1565361"/>
          </a:xfrm>
          <a:prstGeom prst="rect">
            <a:avLst/>
          </a:prstGeom>
        </p:spPr>
      </p:pic>
      <p:sp>
        <p:nvSpPr>
          <p:cNvPr id="190" name="Shape 190"/>
          <p:cNvSpPr txBox="1"/>
          <p:nvPr/>
        </p:nvSpPr>
        <p:spPr>
          <a:xfrm>
            <a:off x="4435638" y="3540664"/>
            <a:ext cx="2389356" cy="215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indent="0" algn="ctr"/>
            <a:r>
              <a:rPr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Магистральный газопровод «Сила Сибири»</a:t>
            </a:r>
          </a:p>
        </p:txBody>
      </p:sp>
      <p:pic>
        <p:nvPicPr>
          <p:cNvPr id="192" name="Picture 192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84313" y="3965999"/>
            <a:ext cx="1787036" cy="1120513"/>
          </a:xfrm>
          <a:prstGeom prst="rect">
            <a:avLst/>
          </a:prstGeom>
          <a:ln>
            <a:noFill/>
          </a:ln>
        </p:spPr>
      </p:pic>
      <p:pic>
        <p:nvPicPr>
          <p:cNvPr id="194" name="Picture 194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60882" y="3778672"/>
            <a:ext cx="2348041" cy="1276505"/>
          </a:xfrm>
          <a:prstGeom prst="rect">
            <a:avLst/>
          </a:prstGeom>
          <a:ln>
            <a:noFill/>
          </a:ln>
        </p:spPr>
      </p:pic>
      <p:pic>
        <p:nvPicPr>
          <p:cNvPr id="196" name="Picture 196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84313" y="5433650"/>
            <a:ext cx="1813952" cy="1213540"/>
          </a:xfrm>
          <a:prstGeom prst="rect">
            <a:avLst/>
          </a:prstGeom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2444179" y="4963660"/>
            <a:ext cx="1854085" cy="5539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indent="0" algn="ctr"/>
            <a:r>
              <a:rPr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Салмановское нефтегазоконденсатное  месторождение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489392" y="4963660"/>
            <a:ext cx="2319532" cy="4308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indent="0" algn="ctr"/>
            <a:r>
              <a:rPr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Яро-Яхинское нефтегазоконденсатное </a:t>
            </a:r>
          </a:p>
          <a:p>
            <a:pPr marL="0" indent="0" algn="ctr"/>
            <a:r>
              <a:rPr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месторождение</a:t>
            </a:r>
          </a:p>
        </p:txBody>
      </p:sp>
      <p:pic>
        <p:nvPicPr>
          <p:cNvPr id="200" name="Picture 200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89392" y="5324616"/>
            <a:ext cx="2319531" cy="12765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8"/>
          <p:cNvPicPr/>
          <p:nvPr/>
        </p:nvPicPr>
        <p:blipFill>
          <a:blip r:embed="rId2"/>
          <a:stretch/>
        </p:blipFill>
        <p:spPr>
          <a:xfrm>
            <a:off x="-81261" y="5724"/>
            <a:ext cx="6357390" cy="6852276"/>
          </a:xfrm>
          <a:prstGeom prst="rect">
            <a:avLst/>
          </a:prstGeom>
        </p:spPr>
      </p:pic>
      <p:sp>
        <p:nvSpPr>
          <p:cNvPr id="219" name="Shape 219"/>
          <p:cNvSpPr txBox="1"/>
          <p:nvPr/>
        </p:nvSpPr>
        <p:spPr>
          <a:xfrm>
            <a:off x="85054" y="269810"/>
            <a:ext cx="5855603" cy="8679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2800" b="1">
                <a:solidFill>
                  <a:schemeClr val="bg1"/>
                </a:solidFill>
                <a:latin typeface="Franklin Gothic Heavy"/>
                <a:ea typeface="Franklin Gothic Heavy"/>
                <a:cs typeface="Franklin Gothic Heavy"/>
              </a:rPr>
              <a:t>ВЫПУСКАЕМАЯ ПРОДУКЦИЯ УЧАСТНИКОВ АССОЦИАЦИИ</a:t>
            </a:r>
          </a:p>
        </p:txBody>
      </p:sp>
      <p:sp>
        <p:nvSpPr>
          <p:cNvPr id="220" name="Shape 220"/>
          <p:cNvSpPr/>
          <p:nvPr/>
        </p:nvSpPr>
        <p:spPr>
          <a:xfrm>
            <a:off x="-97303" y="1259040"/>
            <a:ext cx="12265241" cy="559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3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076" y="1904637"/>
            <a:ext cx="883447" cy="962631"/>
          </a:xfrm>
          <a:prstGeom prst="rect">
            <a:avLst/>
          </a:prstGeom>
        </p:spPr>
      </p:pic>
      <p:pic>
        <p:nvPicPr>
          <p:cNvPr id="225" name="Picture 22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457" y="2169379"/>
            <a:ext cx="829503" cy="658680"/>
          </a:xfrm>
          <a:prstGeom prst="rect">
            <a:avLst/>
          </a:prstGeom>
          <a:ln>
            <a:noFill/>
          </a:ln>
        </p:spPr>
      </p:pic>
      <p:pic>
        <p:nvPicPr>
          <p:cNvPr id="227" name="Picture 22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133150" y="1974942"/>
            <a:ext cx="1355966" cy="962735"/>
          </a:xfrm>
          <a:prstGeom prst="rect">
            <a:avLst/>
          </a:prstGeom>
          <a:ln>
            <a:noFill/>
          </a:ln>
        </p:spPr>
      </p:pic>
      <p:pic>
        <p:nvPicPr>
          <p:cNvPr id="229" name="Picture 22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459" y="2093997"/>
            <a:ext cx="838944" cy="854957"/>
          </a:xfrm>
          <a:prstGeom prst="rect">
            <a:avLst/>
          </a:prstGeom>
          <a:ln>
            <a:noFill/>
          </a:ln>
        </p:spPr>
      </p:pic>
      <p:pic>
        <p:nvPicPr>
          <p:cNvPr id="231" name="Picture 23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2517" y="5677701"/>
            <a:ext cx="1226003" cy="933566"/>
          </a:xfrm>
          <a:prstGeom prst="rect">
            <a:avLst/>
          </a:prstGeom>
          <a:ln w="12700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233" name="Picture 23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545" y="5670880"/>
            <a:ext cx="1219041" cy="913985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pic>
      <p:sp>
        <p:nvSpPr>
          <p:cNvPr id="234" name="Shape 234"/>
          <p:cNvSpPr/>
          <p:nvPr/>
        </p:nvSpPr>
        <p:spPr>
          <a:xfrm>
            <a:off x="6513815" y="1538764"/>
            <a:ext cx="4896358" cy="3914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Комплекты электрической аппаратуры, </a:t>
            </a:r>
          </a:p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коммутации и защиты</a:t>
            </a:r>
            <a:endParaRPr sz="120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40705" y="3091903"/>
            <a:ext cx="3874660" cy="3877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Устройства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для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проверки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контроля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</a:p>
          <a:p>
            <a:pPr marL="0" indent="0" algn="ctr">
              <a:lnSpc>
                <a:spcPct val="80000"/>
              </a:lnSpc>
            </a:pP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измерения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испытаний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82203" y="5248741"/>
            <a:ext cx="3761978" cy="4370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400" b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Приборы и аппаратура для автоматического регулирования</a:t>
            </a:r>
            <a:endParaRPr sz="140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665188" y="5223724"/>
            <a:ext cx="3841334" cy="387798"/>
          </a:xfrm>
          <a:prstGeom prst="rect">
            <a:avLst/>
          </a:prstGeom>
          <a:noFill/>
          <a:ln w="952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Электроприводная техника, </a:t>
            </a:r>
          </a:p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преобразователи частоты</a:t>
            </a:r>
            <a:endParaRPr sz="120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489298" y="5948779"/>
            <a:ext cx="1571813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Сухие </a:t>
            </a:r>
            <a:r>
              <a:rPr sz="1200" b="1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трансформаторы</a:t>
            </a:r>
          </a:p>
        </p:txBody>
      </p:sp>
      <p:sp>
        <p:nvSpPr>
          <p:cNvPr id="239" name="Shape 239"/>
          <p:cNvSpPr/>
          <p:nvPr/>
        </p:nvSpPr>
        <p:spPr>
          <a:xfrm flipV="1">
            <a:off x="1905272" y="4214124"/>
            <a:ext cx="4370361" cy="96684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0" name="Shape 240"/>
          <p:cNvSpPr/>
          <p:nvPr/>
        </p:nvSpPr>
        <p:spPr>
          <a:xfrm flipV="1">
            <a:off x="5014249" y="4365389"/>
            <a:ext cx="1165902" cy="2319057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1" name="Shape 241"/>
          <p:cNvSpPr/>
          <p:nvPr/>
        </p:nvSpPr>
        <p:spPr>
          <a:xfrm>
            <a:off x="6394567" y="4312259"/>
            <a:ext cx="1148251" cy="2372187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2" name="Shape 242"/>
          <p:cNvSpPr/>
          <p:nvPr/>
        </p:nvSpPr>
        <p:spPr>
          <a:xfrm>
            <a:off x="6513816" y="4214125"/>
            <a:ext cx="4069640" cy="966847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3" name="Shape 243"/>
          <p:cNvSpPr/>
          <p:nvPr/>
        </p:nvSpPr>
        <p:spPr>
          <a:xfrm>
            <a:off x="6282102" y="1558966"/>
            <a:ext cx="0" cy="251190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4" name="Shape 244"/>
          <p:cNvSpPr/>
          <p:nvPr/>
        </p:nvSpPr>
        <p:spPr>
          <a:xfrm>
            <a:off x="1905272" y="3037017"/>
            <a:ext cx="4299645" cy="1065050"/>
          </a:xfrm>
          <a:custGeom>
            <a:avLst/>
            <a:gdLst>
              <a:gd name="connsiteX0" fmla="*/ 4530436 w 4530436"/>
              <a:gd name="connsiteY0" fmla="*/ 1122218 h 1122218"/>
              <a:gd name="connsiteX1" fmla="*/ 3089564 w 4530436"/>
              <a:gd name="connsiteY1" fmla="*/ 0 h 1122218"/>
              <a:gd name="connsiteX2" fmla="*/ 0 w 4530436"/>
              <a:gd name="connsiteY2" fmla="*/ 0 h 1122218"/>
              <a:gd name="connsiteX3" fmla="*/ 0 w 4530436"/>
              <a:gd name="connsiteY3" fmla="*/ 0 h 112221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530436"/>
              <a:gd name="ODFBottom" fmla="val 1122218"/>
              <a:gd name="ODFWidth" fmla="val 4530436"/>
              <a:gd name="ODFHeight" fmla="val 1122218"/>
            </a:gdLst>
            <a:ahLst/>
            <a:cxnLst/>
            <a:rect l="OXMLTextRectL" t="OXMLTextRectT" r="OXMLTextRectR" b="OXMLTextRectB"/>
            <a:pathLst>
              <a:path w="4530436" h="1122218">
                <a:moveTo>
                  <a:pt x="4530436" y="1122218"/>
                </a:moveTo>
                <a:lnTo>
                  <a:pt x="308956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Shape 245"/>
          <p:cNvSpPr/>
          <p:nvPr/>
        </p:nvSpPr>
        <p:spPr>
          <a:xfrm flipH="1">
            <a:off x="6247243" y="3118973"/>
            <a:ext cx="4299645" cy="1065049"/>
          </a:xfrm>
          <a:custGeom>
            <a:avLst/>
            <a:gdLst>
              <a:gd name="connsiteX0" fmla="*/ 4530436 w 4530436"/>
              <a:gd name="connsiteY0" fmla="*/ 1122218 h 1122218"/>
              <a:gd name="connsiteX1" fmla="*/ 3089564 w 4530436"/>
              <a:gd name="connsiteY1" fmla="*/ 0 h 1122218"/>
              <a:gd name="connsiteX2" fmla="*/ 0 w 4530436"/>
              <a:gd name="connsiteY2" fmla="*/ 0 h 1122218"/>
              <a:gd name="connsiteX3" fmla="*/ 0 w 4530436"/>
              <a:gd name="connsiteY3" fmla="*/ 0 h 112221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530436"/>
              <a:gd name="ODFBottom" fmla="val 1122218"/>
              <a:gd name="ODFWidth" fmla="val 4530436"/>
              <a:gd name="ODFHeight" fmla="val 1122218"/>
            </a:gdLst>
            <a:ahLst/>
            <a:cxnLst/>
            <a:rect l="OXMLTextRectL" t="OXMLTextRectT" r="OXMLTextRectR" b="OXMLTextRectB"/>
            <a:pathLst>
              <a:path w="4530436" h="1122218">
                <a:moveTo>
                  <a:pt x="4530436" y="1122218"/>
                </a:moveTo>
                <a:lnTo>
                  <a:pt x="308956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749190" y="3673520"/>
            <a:ext cx="1085201" cy="101832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8" name="Picture 248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04731" y="3677498"/>
            <a:ext cx="940951" cy="952153"/>
          </a:xfrm>
          <a:prstGeom prst="rect">
            <a:avLst/>
          </a:prstGeom>
        </p:spPr>
      </p:pic>
      <p:sp>
        <p:nvSpPr>
          <p:cNvPr id="249" name="Shape 249"/>
          <p:cNvSpPr/>
          <p:nvPr/>
        </p:nvSpPr>
        <p:spPr>
          <a:xfrm>
            <a:off x="777187" y="1469338"/>
            <a:ext cx="5504914" cy="3914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Релейная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защита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автоматика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противоаварийная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автоматика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автоматизация</a:t>
            </a:r>
            <a:r>
              <a:rPr sz="1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энергосистем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7917439" y="3187012"/>
            <a:ext cx="3457320" cy="239520"/>
          </a:xfrm>
          <a:prstGeom prst="rect">
            <a:avLst/>
          </a:prstGeom>
          <a:noFill/>
          <a:ln w="952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НКУ, КСО, КРУ, КТП, БМЗ и </a:t>
            </a:r>
            <a:r>
              <a:rPr sz="1200" b="1" dirty="0" err="1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т.д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2" name="Picture 2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72865" y="3580559"/>
            <a:ext cx="1570198" cy="656737"/>
          </a:xfrm>
          <a:prstGeom prst="rect">
            <a:avLst/>
          </a:prstGeom>
        </p:spPr>
      </p:pic>
      <p:pic>
        <p:nvPicPr>
          <p:cNvPr id="254" name="Picture 254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66905" y="3350832"/>
            <a:ext cx="764427" cy="728198"/>
          </a:xfrm>
          <a:prstGeom prst="rect">
            <a:avLst/>
          </a:prstGeom>
        </p:spPr>
      </p:pic>
      <p:pic>
        <p:nvPicPr>
          <p:cNvPr id="256" name="Picture 256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67878" y="3491864"/>
            <a:ext cx="1158019" cy="1158018"/>
          </a:xfrm>
          <a:prstGeom prst="rect">
            <a:avLst/>
          </a:prstGeom>
        </p:spPr>
      </p:pic>
      <p:pic>
        <p:nvPicPr>
          <p:cNvPr id="258" name="Picture 258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103405" y="4070874"/>
            <a:ext cx="643218" cy="699499"/>
          </a:xfrm>
          <a:prstGeom prst="rect">
            <a:avLst/>
          </a:prstGeom>
        </p:spPr>
      </p:pic>
      <p:sp>
        <p:nvSpPr>
          <p:cNvPr id="259" name="Shape 259"/>
          <p:cNvSpPr/>
          <p:nvPr/>
        </p:nvSpPr>
        <p:spPr>
          <a:xfrm>
            <a:off x="5562245" y="3525595"/>
            <a:ext cx="1426777" cy="13770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/>
          <a:p>
            <a:pPr marL="0" indent="0" algn="ctr"/>
            <a:endParaRPr sz="1600" b="1" i="1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1" name="Picture 261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71845" y="3984003"/>
            <a:ext cx="1253515" cy="474588"/>
          </a:xfrm>
          <a:prstGeom prst="rect">
            <a:avLst/>
          </a:prstGeom>
          <a:ln>
            <a:noFill/>
          </a:ln>
        </p:spPr>
      </p:pic>
      <p:pic>
        <p:nvPicPr>
          <p:cNvPr id="263" name="Picture 263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37803" y="5824421"/>
            <a:ext cx="1129307" cy="819793"/>
          </a:xfrm>
          <a:prstGeom prst="rect">
            <a:avLst/>
          </a:prstGeom>
        </p:spPr>
      </p:pic>
      <p:pic>
        <p:nvPicPr>
          <p:cNvPr id="265" name="Picture 265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8780" y="5705716"/>
            <a:ext cx="1209637" cy="9139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prstDash val="solid"/>
          </a:ln>
        </p:spPr>
      </p:pic>
      <p:sp>
        <p:nvSpPr>
          <p:cNvPr id="266" name="Shape 266"/>
          <p:cNvSpPr/>
          <p:nvPr/>
        </p:nvSpPr>
        <p:spPr>
          <a:xfrm>
            <a:off x="5478090" y="6400775"/>
            <a:ext cx="1571813" cy="2400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sz="1200" b="1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Силовые кабели</a:t>
            </a:r>
          </a:p>
        </p:txBody>
      </p:sp>
      <p:sp>
        <p:nvSpPr>
          <p:cNvPr id="267" name="Shape 267"/>
          <p:cNvSpPr/>
          <p:nvPr/>
        </p:nvSpPr>
        <p:spPr>
          <a:xfrm>
            <a:off x="6099727" y="3806220"/>
            <a:ext cx="289273" cy="289273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9" name="Picture 26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72698" y="1765932"/>
            <a:ext cx="1255580" cy="1255580"/>
          </a:xfrm>
          <a:prstGeom prst="rect">
            <a:avLst/>
          </a:prstGeom>
        </p:spPr>
      </p:pic>
      <p:pic>
        <p:nvPicPr>
          <p:cNvPr id="271" name="Picture 271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34221" y="1661167"/>
            <a:ext cx="2095048" cy="1405565"/>
          </a:xfrm>
          <a:prstGeom prst="rect">
            <a:avLst/>
          </a:prstGeom>
        </p:spPr>
      </p:pic>
      <p:pic>
        <p:nvPicPr>
          <p:cNvPr id="273" name="Picture 273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7335" y="1963034"/>
            <a:ext cx="1036352" cy="938724"/>
          </a:xfrm>
          <a:prstGeom prst="rect">
            <a:avLst/>
          </a:prstGeom>
        </p:spPr>
      </p:pic>
      <p:pic>
        <p:nvPicPr>
          <p:cNvPr id="275" name="Picture 275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29471" y="1829550"/>
            <a:ext cx="1141936" cy="1112806"/>
          </a:xfrm>
          <a:prstGeom prst="rect">
            <a:avLst/>
          </a:prstGeom>
        </p:spPr>
      </p:pic>
      <p:pic>
        <p:nvPicPr>
          <p:cNvPr id="277" name="Picture 277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60377" y="3626176"/>
            <a:ext cx="1057197" cy="1013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71193" y="4323085"/>
            <a:ext cx="3292090" cy="1037351"/>
          </a:xfrm>
          <a:prstGeom prst="rect">
            <a:avLst/>
          </a:prstGeom>
        </p:spPr>
      </p:pic>
      <p:pic>
        <p:nvPicPr>
          <p:cNvPr id="306" name="Picture 306"/>
          <p:cNvPicPr/>
          <p:nvPr/>
        </p:nvPicPr>
        <p:blipFill>
          <a:blip r:embed="rId3"/>
          <a:stretch/>
        </p:blipFill>
        <p:spPr>
          <a:xfrm>
            <a:off x="-81261" y="5724"/>
            <a:ext cx="6602082" cy="6852276"/>
          </a:xfrm>
          <a:prstGeom prst="rect">
            <a:avLst/>
          </a:prstGeom>
        </p:spPr>
      </p:pic>
      <p:sp>
        <p:nvSpPr>
          <p:cNvPr id="307" name="Shape 307"/>
          <p:cNvSpPr txBox="1"/>
          <p:nvPr/>
        </p:nvSpPr>
        <p:spPr>
          <a:xfrm>
            <a:off x="49108" y="195379"/>
            <a:ext cx="52159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32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АККРЕДИТОВАННАЯ</a:t>
            </a:r>
          </a:p>
          <a:p>
            <a:pPr marL="0" indent="0" algn="l">
              <a:lnSpc>
                <a:spcPct val="90000"/>
              </a:lnSpc>
            </a:pPr>
            <a:r>
              <a:rPr sz="32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ИСПЫТАТЕЛЬНАЯ ЛАБОРАТОРИЯ НА ЭЛЕКТРОМАГНИТНУЮ СОВМЕСТИМОСТЬ</a:t>
            </a:r>
          </a:p>
        </p:txBody>
      </p:sp>
      <p:pic>
        <p:nvPicPr>
          <p:cNvPr id="309" name="Picture 30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539662" y="195379"/>
            <a:ext cx="1342893" cy="507549"/>
          </a:xfrm>
          <a:prstGeom prst="rect">
            <a:avLst/>
          </a:prstGeom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5813623" y="2117037"/>
            <a:ext cx="6039973" cy="1384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Font typeface="Arial"/>
              <a:buChar char="–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sz="1200" b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ВИДЫ УСЛУГ</a:t>
            </a:r>
          </a:p>
          <a:p>
            <a:pPr>
              <a:spcBef>
                <a:spcPts val="0"/>
              </a:spcBef>
              <a:buNone/>
            </a:pPr>
            <a:r>
              <a:rPr sz="1200">
                <a:latin typeface="Arial"/>
                <a:ea typeface="Arial"/>
                <a:cs typeface="Arial"/>
              </a:rPr>
              <a:t>- проведение испытаний (на устойчивость и эмиссию) продукции различных отраслей промышленности по требованиям ЭМС;</a:t>
            </a:r>
          </a:p>
          <a:p>
            <a:pPr>
              <a:spcBef>
                <a:spcPts val="0"/>
              </a:spcBef>
              <a:buNone/>
            </a:pPr>
            <a:r>
              <a:rPr sz="1200">
                <a:latin typeface="Arial"/>
                <a:ea typeface="Arial"/>
                <a:cs typeface="Arial"/>
              </a:rPr>
              <a:t>- проведение квалификационных, приемочных, типовых, периодических испытаний технических средств по параметрам ЭМС;</a:t>
            </a:r>
          </a:p>
          <a:p>
            <a:pPr>
              <a:spcBef>
                <a:spcPts val="0"/>
              </a:spcBef>
              <a:buNone/>
            </a:pPr>
            <a:r>
              <a:rPr sz="1200">
                <a:latin typeface="Arial"/>
                <a:ea typeface="Arial"/>
                <a:cs typeface="Arial"/>
              </a:rPr>
              <a:t>- разработка методик испытаний и оказание консультативной помощи предприятиям и организациям по вопросам ЭМС</a:t>
            </a:r>
          </a:p>
        </p:txBody>
      </p:sp>
      <p:sp>
        <p:nvSpPr>
          <p:cNvPr id="311" name="Shape 311"/>
          <p:cNvSpPr/>
          <p:nvPr/>
        </p:nvSpPr>
        <p:spPr>
          <a:xfrm>
            <a:off x="5895904" y="893288"/>
            <a:ext cx="613610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Font typeface="Arial"/>
              <a:buChar char="–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sz="1200" b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ИСПЫТАТЕЛЬНОЕ ОБОРУДОВАНИЕ</a:t>
            </a:r>
          </a:p>
          <a:p>
            <a:pPr>
              <a:spcBef>
                <a:spcPts val="0"/>
              </a:spcBef>
              <a:buNone/>
            </a:pPr>
            <a:r>
              <a:rPr sz="1200">
                <a:latin typeface="Arial"/>
                <a:ea typeface="Arial"/>
                <a:cs typeface="Arial"/>
              </a:rPr>
              <a:t>- оснащена современными испытательным оборудованием и средствами измерения ведущих мировых производителей (EM TEST AG (Швейцария), AR RF/Microwave Instrumentation (США), Milmega (Великобритания), Rohde &amp; Schwarz (Германия), SCHWARZBECK MESS – ELEKTRONIK OHG (Германия), Comtest (Голландия)</a:t>
            </a:r>
          </a:p>
        </p:txBody>
      </p:sp>
      <p:sp>
        <p:nvSpPr>
          <p:cNvPr id="312" name="Shape 312"/>
          <p:cNvSpPr/>
          <p:nvPr/>
        </p:nvSpPr>
        <p:spPr>
          <a:xfrm>
            <a:off x="-89872" y="6779272"/>
            <a:ext cx="12274679" cy="72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4" name="Picture 314"/>
          <p:cNvPicPr/>
          <p:nvPr/>
        </p:nvPicPr>
        <p:blipFill>
          <a:blip r:embed="rId5"/>
          <a:stretch/>
        </p:blipFill>
        <p:spPr>
          <a:xfrm>
            <a:off x="5901503" y="3749213"/>
            <a:ext cx="3504157" cy="1860225"/>
          </a:xfrm>
          <a:prstGeom prst="rect">
            <a:avLst/>
          </a:prstGeom>
          <a:ln>
            <a:noFill/>
          </a:ln>
        </p:spPr>
      </p:pic>
      <p:pic>
        <p:nvPicPr>
          <p:cNvPr id="316" name="Picture 316"/>
          <p:cNvPicPr/>
          <p:nvPr/>
        </p:nvPicPr>
        <p:blipFill>
          <a:blip r:embed="rId6"/>
          <a:stretch/>
        </p:blipFill>
        <p:spPr>
          <a:xfrm>
            <a:off x="9392960" y="3739012"/>
            <a:ext cx="2789575" cy="1860225"/>
          </a:xfrm>
          <a:prstGeom prst="rect">
            <a:avLst/>
          </a:prstGeom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5874130" y="3730619"/>
            <a:ext cx="6310681" cy="721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8" name="Shape 318"/>
          <p:cNvGrpSpPr/>
          <p:nvPr/>
        </p:nvGrpSpPr>
        <p:grpSpPr>
          <a:xfrm>
            <a:off x="77418" y="5588022"/>
            <a:ext cx="12105117" cy="1259122"/>
            <a:chOff x="0" y="0"/>
            <a:chExt cx="12105117" cy="1259122"/>
          </a:xfrm>
        </p:grpSpPr>
        <p:pic>
          <p:nvPicPr>
            <p:cNvPr id="320" name="Picture 32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89067" y="73748"/>
              <a:ext cx="1920458" cy="1129870"/>
            </a:xfrm>
            <a:prstGeom prst="rect">
              <a:avLst/>
            </a:prstGeom>
          </p:spPr>
        </p:pic>
        <p:pic>
          <p:nvPicPr>
            <p:cNvPr id="322" name="Picture 32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531769" y="67597"/>
              <a:ext cx="1655855" cy="1171517"/>
            </a:xfrm>
            <a:prstGeom prst="rect">
              <a:avLst/>
            </a:prstGeom>
          </p:spPr>
        </p:pic>
        <p:pic>
          <p:nvPicPr>
            <p:cNvPr id="324" name="Picture 32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0" y="74445"/>
              <a:ext cx="1674455" cy="1184677"/>
            </a:xfrm>
            <a:prstGeom prst="rect">
              <a:avLst/>
            </a:prstGeom>
          </p:spPr>
        </p:pic>
        <p:pic>
          <p:nvPicPr>
            <p:cNvPr id="326" name="Picture 32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214783" y="58794"/>
              <a:ext cx="1778128" cy="1184677"/>
            </a:xfrm>
            <a:prstGeom prst="rect">
              <a:avLst/>
            </a:prstGeom>
          </p:spPr>
        </p:pic>
        <p:pic>
          <p:nvPicPr>
            <p:cNvPr id="328" name="Picture 32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714048" y="74445"/>
              <a:ext cx="1778129" cy="1184677"/>
            </a:xfrm>
            <a:prstGeom prst="rect">
              <a:avLst/>
            </a:prstGeom>
          </p:spPr>
        </p:pic>
        <p:pic>
          <p:nvPicPr>
            <p:cNvPr id="330" name="Picture 330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018287" y="67597"/>
              <a:ext cx="1417346" cy="1164522"/>
            </a:xfrm>
            <a:prstGeom prst="rect">
              <a:avLst/>
            </a:prstGeom>
          </p:spPr>
        </p:pic>
        <p:pic>
          <p:nvPicPr>
            <p:cNvPr id="332" name="Picture 33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409527" y="67597"/>
              <a:ext cx="1695591" cy="1129869"/>
            </a:xfrm>
            <a:prstGeom prst="rect">
              <a:avLst/>
            </a:prstGeom>
          </p:spPr>
        </p:pic>
        <p:sp>
          <p:nvSpPr>
            <p:cNvPr id="333" name="Shape 333"/>
            <p:cNvSpPr/>
            <p:nvPr/>
          </p:nvSpPr>
          <p:spPr>
            <a:xfrm>
              <a:off x="1125740" y="0"/>
              <a:ext cx="10979379" cy="791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4" name="Shape 334"/>
          <p:cNvSpPr/>
          <p:nvPr/>
        </p:nvSpPr>
        <p:spPr>
          <a:xfrm>
            <a:off x="5874130" y="3729237"/>
            <a:ext cx="64275" cy="18802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-89872" y="2685598"/>
            <a:ext cx="4107081" cy="4172403"/>
          </a:xfrm>
          <a:custGeom>
            <a:avLst/>
            <a:gdLst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4974691 w 4974691"/>
              <a:gd name="connsiteY2" fmla="*/ 5121562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2327743 w 4974691"/>
              <a:gd name="connsiteY2" fmla="*/ 5109531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974691"/>
              <a:gd name="connsiteY0" fmla="*/ 0 h 5121562"/>
              <a:gd name="connsiteX1" fmla="*/ 4974691 w 4974691"/>
              <a:gd name="connsiteY1" fmla="*/ 0 h 5121562"/>
              <a:gd name="connsiteX2" fmla="*/ 2279617 w 4974691"/>
              <a:gd name="connsiteY2" fmla="*/ 5109531 h 5121562"/>
              <a:gd name="connsiteX3" fmla="*/ 0 w 4974691"/>
              <a:gd name="connsiteY3" fmla="*/ 5121562 h 5121562"/>
              <a:gd name="connsiteX4" fmla="*/ 0 w 4974691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2279617 w 4842344"/>
              <a:gd name="connsiteY2" fmla="*/ 5109531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523007 w 4842344"/>
              <a:gd name="connsiteY2" fmla="*/ 5109531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125965 w 4842344"/>
              <a:gd name="connsiteY2" fmla="*/ 5097499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69689"/>
              <a:gd name="connsiteX1" fmla="*/ 4842344 w 4842344"/>
              <a:gd name="connsiteY1" fmla="*/ 0 h 5169689"/>
              <a:gd name="connsiteX2" fmla="*/ 246281 w 4842344"/>
              <a:gd name="connsiteY2" fmla="*/ 5169689 h 5169689"/>
              <a:gd name="connsiteX3" fmla="*/ 0 w 4842344"/>
              <a:gd name="connsiteY3" fmla="*/ 5121562 h 5169689"/>
              <a:gd name="connsiteX4" fmla="*/ 0 w 4842344"/>
              <a:gd name="connsiteY4" fmla="*/ 0 h 5169689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535039 w 4842344"/>
              <a:gd name="connsiteY2" fmla="*/ 5097499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318471 w 4842344"/>
              <a:gd name="connsiteY2" fmla="*/ 5073436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0 h 5121562"/>
              <a:gd name="connsiteX1" fmla="*/ 4842344 w 4842344"/>
              <a:gd name="connsiteY1" fmla="*/ 0 h 5121562"/>
              <a:gd name="connsiteX2" fmla="*/ 297206 w 4842344"/>
              <a:gd name="connsiteY2" fmla="*/ 5110650 h 5121562"/>
              <a:gd name="connsiteX3" fmla="*/ 0 w 4842344"/>
              <a:gd name="connsiteY3" fmla="*/ 5121562 h 5121562"/>
              <a:gd name="connsiteX4" fmla="*/ 0 w 4842344"/>
              <a:gd name="connsiteY4" fmla="*/ 0 h 5121562"/>
              <a:gd name="connsiteX0" fmla="*/ 0 w 4842344"/>
              <a:gd name="connsiteY0" fmla="*/ 12700 h 5134262"/>
              <a:gd name="connsiteX1" fmla="*/ 4842344 w 4842344"/>
              <a:gd name="connsiteY1" fmla="*/ 0 h 5134262"/>
              <a:gd name="connsiteX2" fmla="*/ 297206 w 4842344"/>
              <a:gd name="connsiteY2" fmla="*/ 5123350 h 5134262"/>
              <a:gd name="connsiteX3" fmla="*/ 0 w 4842344"/>
              <a:gd name="connsiteY3" fmla="*/ 5134262 h 5134262"/>
              <a:gd name="connsiteX4" fmla="*/ 0 w 4842344"/>
              <a:gd name="connsiteY4" fmla="*/ 12700 h 5134262"/>
              <a:gd name="connsiteX0" fmla="*/ 0 w 4816944"/>
              <a:gd name="connsiteY0" fmla="*/ 25400 h 5146962"/>
              <a:gd name="connsiteX1" fmla="*/ 4816944 w 4816944"/>
              <a:gd name="connsiteY1" fmla="*/ 0 h 5146962"/>
              <a:gd name="connsiteX2" fmla="*/ 297206 w 4816944"/>
              <a:gd name="connsiteY2" fmla="*/ 5136050 h 5146962"/>
              <a:gd name="connsiteX3" fmla="*/ 0 w 4816944"/>
              <a:gd name="connsiteY3" fmla="*/ 5146962 h 5146962"/>
              <a:gd name="connsiteX4" fmla="*/ 0 w 4816944"/>
              <a:gd name="connsiteY4" fmla="*/ 25400 h 5146962"/>
              <a:gd name="connsiteX0" fmla="*/ 0 w 5009450"/>
              <a:gd name="connsiteY0" fmla="*/ 13369 h 5134931"/>
              <a:gd name="connsiteX1" fmla="*/ 5009450 w 5009450"/>
              <a:gd name="connsiteY1" fmla="*/ 0 h 5134931"/>
              <a:gd name="connsiteX2" fmla="*/ 297206 w 5009450"/>
              <a:gd name="connsiteY2" fmla="*/ 5124019 h 5134931"/>
              <a:gd name="connsiteX3" fmla="*/ 0 w 5009450"/>
              <a:gd name="connsiteY3" fmla="*/ 5134931 h 5134931"/>
              <a:gd name="connsiteX4" fmla="*/ 0 w 5009450"/>
              <a:gd name="connsiteY4" fmla="*/ 13369 h 5134931"/>
              <a:gd name="connsiteX0" fmla="*/ 0 w 5009450"/>
              <a:gd name="connsiteY0" fmla="*/ 494632 h 5134931"/>
              <a:gd name="connsiteX1" fmla="*/ 5009450 w 5009450"/>
              <a:gd name="connsiteY1" fmla="*/ 0 h 5134931"/>
              <a:gd name="connsiteX2" fmla="*/ 297206 w 5009450"/>
              <a:gd name="connsiteY2" fmla="*/ 5124019 h 5134931"/>
              <a:gd name="connsiteX3" fmla="*/ 0 w 5009450"/>
              <a:gd name="connsiteY3" fmla="*/ 5134931 h 5134931"/>
              <a:gd name="connsiteX4" fmla="*/ 0 w 5009450"/>
              <a:gd name="connsiteY4" fmla="*/ 494632 h 5134931"/>
              <a:gd name="connsiteX0" fmla="*/ 0 w 4468029"/>
              <a:gd name="connsiteY0" fmla="*/ 0 h 4640299"/>
              <a:gd name="connsiteX1" fmla="*/ 4468029 w 4468029"/>
              <a:gd name="connsiteY1" fmla="*/ 34757 h 4640299"/>
              <a:gd name="connsiteX2" fmla="*/ 297206 w 4468029"/>
              <a:gd name="connsiteY2" fmla="*/ 4629387 h 4640299"/>
              <a:gd name="connsiteX3" fmla="*/ 0 w 4468029"/>
              <a:gd name="connsiteY3" fmla="*/ 4640299 h 4640299"/>
              <a:gd name="connsiteX4" fmla="*/ 0 w 4468029"/>
              <a:gd name="connsiteY4" fmla="*/ 0 h 4640299"/>
              <a:gd name="connsiteX0" fmla="*/ 0 w 4155208"/>
              <a:gd name="connsiteY0" fmla="*/ 0 h 4640299"/>
              <a:gd name="connsiteX1" fmla="*/ 4155208 w 4155208"/>
              <a:gd name="connsiteY1" fmla="*/ 419768 h 4640299"/>
              <a:gd name="connsiteX2" fmla="*/ 297206 w 4155208"/>
              <a:gd name="connsiteY2" fmla="*/ 4629387 h 4640299"/>
              <a:gd name="connsiteX3" fmla="*/ 0 w 4155208"/>
              <a:gd name="connsiteY3" fmla="*/ 4640299 h 4640299"/>
              <a:gd name="connsiteX4" fmla="*/ 0 w 4155208"/>
              <a:gd name="connsiteY4" fmla="*/ 0 h 4640299"/>
              <a:gd name="connsiteX0" fmla="*/ 36095 w 4155208"/>
              <a:gd name="connsiteY0" fmla="*/ 49463 h 4220531"/>
              <a:gd name="connsiteX1" fmla="*/ 4155208 w 4155208"/>
              <a:gd name="connsiteY1" fmla="*/ 0 h 4220531"/>
              <a:gd name="connsiteX2" fmla="*/ 297206 w 4155208"/>
              <a:gd name="connsiteY2" fmla="*/ 4209619 h 4220531"/>
              <a:gd name="connsiteX3" fmla="*/ 0 w 4155208"/>
              <a:gd name="connsiteY3" fmla="*/ 4220531 h 4220531"/>
              <a:gd name="connsiteX4" fmla="*/ 36095 w 4155208"/>
              <a:gd name="connsiteY4" fmla="*/ 49463 h 4220531"/>
              <a:gd name="connsiteX0" fmla="*/ 36095 w 4107081"/>
              <a:gd name="connsiteY0" fmla="*/ 1336 h 4172404"/>
              <a:gd name="connsiteX1" fmla="*/ 4107081 w 4107081"/>
              <a:gd name="connsiteY1" fmla="*/ 0 h 4172404"/>
              <a:gd name="connsiteX2" fmla="*/ 297206 w 4107081"/>
              <a:gd name="connsiteY2" fmla="*/ 4161492 h 4172404"/>
              <a:gd name="connsiteX3" fmla="*/ 0 w 4107081"/>
              <a:gd name="connsiteY3" fmla="*/ 4172404 h 4172404"/>
              <a:gd name="connsiteX4" fmla="*/ 36095 w 4107081"/>
              <a:gd name="connsiteY4" fmla="*/ 1336 h 4172404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07081"/>
              <a:gd name="ODFBottom" fmla="val 4172404"/>
              <a:gd name="ODFWidth" fmla="val 4107081"/>
              <a:gd name="ODFHeight" fmla="val 4172404"/>
            </a:gdLst>
            <a:ahLst/>
            <a:cxnLst/>
            <a:rect l="OXMLTextRectL" t="OXMLTextRectT" r="OXMLTextRectR" b="OXMLTextRectB"/>
            <a:pathLst>
              <a:path w="4107081" h="4172404">
                <a:moveTo>
                  <a:pt x="36095" y="1336"/>
                </a:moveTo>
                <a:lnTo>
                  <a:pt x="4107081" y="0"/>
                </a:lnTo>
                <a:lnTo>
                  <a:pt x="297206" y="4161492"/>
                </a:lnTo>
                <a:lnTo>
                  <a:pt x="0" y="4172404"/>
                </a:lnTo>
                <a:lnTo>
                  <a:pt x="36095" y="13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6">
          <a:extLst>
            <a:ext uri="{FF2B5EF4-FFF2-40B4-BE49-F238E27FC236}">
              <a16:creationId xmlns:a16="http://schemas.microsoft.com/office/drawing/2014/main" id="{63AF0848-732B-D74E-9563-1F64D5A5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8">
            <a:extLst>
              <a:ext uri="{FF2B5EF4-FFF2-40B4-BE49-F238E27FC236}">
                <a16:creationId xmlns:a16="http://schemas.microsoft.com/office/drawing/2014/main" id="{55AB8DFD-0F47-CFD7-4CAD-5976FDA1DFA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81261" y="5724"/>
            <a:ext cx="6357390" cy="6852276"/>
          </a:xfrm>
          <a:prstGeom prst="rect">
            <a:avLst/>
          </a:prstGeom>
        </p:spPr>
      </p:pic>
      <p:sp>
        <p:nvSpPr>
          <p:cNvPr id="219" name="Shape 219">
            <a:extLst>
              <a:ext uri="{FF2B5EF4-FFF2-40B4-BE49-F238E27FC236}">
                <a16:creationId xmlns:a16="http://schemas.microsoft.com/office/drawing/2014/main" id="{D758DE28-44EC-1C85-33C7-EB2FF1944664}"/>
              </a:ext>
            </a:extLst>
          </p:cNvPr>
          <p:cNvSpPr txBox="1"/>
          <p:nvPr/>
        </p:nvSpPr>
        <p:spPr>
          <a:xfrm>
            <a:off x="85054" y="269810"/>
            <a:ext cx="5855603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Franklin Gothic Heavy"/>
                <a:ea typeface="Franklin Gothic Heavy"/>
                <a:cs typeface="Franklin Gothic Heavy"/>
              </a:rPr>
              <a:t>ТЕХНОЛОГИЧЕСКИЕ ВОЗМОЖНОСТИ И ПОТРЕБНОСТИ ПРЕДПРИЯТИЙ</a:t>
            </a:r>
            <a:endParaRPr sz="2400" b="1" dirty="0">
              <a:solidFill>
                <a:schemeClr val="bg1"/>
              </a:solidFill>
              <a:latin typeface="Franklin Gothic Heavy"/>
              <a:ea typeface="Franklin Gothic Heavy"/>
              <a:cs typeface="Franklin Gothic Heavy"/>
            </a:endParaRPr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1C20369A-32B6-AC47-9772-BBE127EB4BF9}"/>
              </a:ext>
            </a:extLst>
          </p:cNvPr>
          <p:cNvSpPr/>
          <p:nvPr/>
        </p:nvSpPr>
        <p:spPr>
          <a:xfrm>
            <a:off x="-97303" y="1259040"/>
            <a:ext cx="12265241" cy="559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Технологические операции , которые предприятие готово отдать на аутсорсинг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7" name="Shape 267">
            <a:extLst>
              <a:ext uri="{FF2B5EF4-FFF2-40B4-BE49-F238E27FC236}">
                <a16:creationId xmlns:a16="http://schemas.microsoft.com/office/drawing/2014/main" id="{6E19E337-3E30-492B-38BC-BCE45A99D242}"/>
              </a:ext>
            </a:extLst>
          </p:cNvPr>
          <p:cNvSpPr/>
          <p:nvPr/>
        </p:nvSpPr>
        <p:spPr>
          <a:xfrm>
            <a:off x="6099727" y="3806220"/>
            <a:ext cx="289273" cy="289273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hape 249">
            <a:extLst>
              <a:ext uri="{FF2B5EF4-FFF2-40B4-BE49-F238E27FC236}">
                <a16:creationId xmlns:a16="http://schemas.microsoft.com/office/drawing/2014/main" id="{E5F3F7AB-4D5E-CD09-FFF5-29AC61DC749A}"/>
              </a:ext>
            </a:extLst>
          </p:cNvPr>
          <p:cNvSpPr/>
          <p:nvPr/>
        </p:nvSpPr>
        <p:spPr>
          <a:xfrm>
            <a:off x="-97303" y="1259040"/>
            <a:ext cx="5504914" cy="4370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Технологические операции, которые предприятия готовы выполнить по заказу сторонних организаций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hape 298">
            <a:extLst>
              <a:ext uri="{FF2B5EF4-FFF2-40B4-BE49-F238E27FC236}">
                <a16:creationId xmlns:a16="http://schemas.microsoft.com/office/drawing/2014/main" id="{DE7E3266-0E03-DC8E-8021-348A92225EF4}"/>
              </a:ext>
            </a:extLst>
          </p:cNvPr>
          <p:cNvSpPr txBox="1"/>
          <p:nvPr/>
        </p:nvSpPr>
        <p:spPr>
          <a:xfrm>
            <a:off x="-166719" y="1731267"/>
            <a:ext cx="7044123" cy="509271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342900" lvl="0" indent="-3429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lnSpc>
                <a:spcPct val="90000"/>
              </a:lnSpc>
              <a:spcBef>
                <a:spcPts val="0"/>
              </a:spcBef>
              <a:buFont typeface="Arial"/>
              <a:buChar char="»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Токарная и фрезерная обработка</a:t>
            </a:r>
            <a:endParaRPr sz="1200" dirty="0">
              <a:latin typeface="Arial"/>
              <a:ea typeface="Arial"/>
              <a:cs typeface="Arial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>
                <a:latin typeface="Arial"/>
                <a:ea typeface="Arial"/>
                <a:cs typeface="Arial"/>
              </a:rPr>
              <a:t>Сварка аргонодуговая и контактная</a:t>
            </a:r>
            <a:endParaRPr sz="1200" dirty="0"/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>
                <a:latin typeface="Arial"/>
                <a:ea typeface="Arial"/>
                <a:cs typeface="Arial"/>
              </a:rPr>
              <a:t>Раскрой, обработка , гибка листового материала</a:t>
            </a:r>
            <a:endParaRPr sz="1200" dirty="0"/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>
                <a:latin typeface="Arial"/>
                <a:ea typeface="Arial"/>
                <a:cs typeface="Arial"/>
              </a:rPr>
              <a:t>Сварка металла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Порошковое окрашивание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Гибка деталей из металлического листа, гибка металла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Лазерная резка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Пробивка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Покрасочные работы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 err="1"/>
              <a:t>Шинообработка</a:t>
            </a:r>
            <a:endParaRPr lang="ru-RU" sz="1200" dirty="0"/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Изготовление токопроводящих шин из медных и алюминиевого сплава шин резкой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Изготовление деталей из пластмасс, реактопластов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Вытяжка и резка </a:t>
            </a:r>
            <a:r>
              <a:rPr lang="ru-RU" sz="1200" dirty="0" err="1"/>
              <a:t>бухтовой</a:t>
            </a:r>
            <a:r>
              <a:rPr lang="ru-RU" sz="1200" dirty="0"/>
              <a:t> арматуры под размер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Изготовление отводов и концентрических переходов из стальных бесшовных труб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Оснастка модельная изготовление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Лазерная маркировка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Обработка наружных, внутренних и фасонных поверхностей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Штамповка холодная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Высокоскоростное фрезерование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Прорезка заготовок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Литье алюминиевых сплавов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Литье термопластичных материалов под давлением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Обработка резаньем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Изготовление деталей из резиновых смесей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Ленточно-пильная резка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Сверление, нанесение маркировки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Механическая обработка материалов, нарезка металла, зачистка заусенцев, швов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Литье пластмассовых изделий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Обработка лазерная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Гидроабразивная резка материала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endParaRPr dirty="0"/>
          </a:p>
        </p:txBody>
      </p:sp>
      <p:sp>
        <p:nvSpPr>
          <p:cNvPr id="5" name="Shape 249">
            <a:extLst>
              <a:ext uri="{FF2B5EF4-FFF2-40B4-BE49-F238E27FC236}">
                <a16:creationId xmlns:a16="http://schemas.microsoft.com/office/drawing/2014/main" id="{434A55FB-5ABE-3422-DDC0-FC135723A984}"/>
              </a:ext>
            </a:extLst>
          </p:cNvPr>
          <p:cNvSpPr/>
          <p:nvPr/>
        </p:nvSpPr>
        <p:spPr>
          <a:xfrm>
            <a:off x="6564954" y="1259040"/>
            <a:ext cx="5504914" cy="4370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80000"/>
              </a:lnSpc>
            </a:pP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Технологические операции, которые предприятия готовы отдать на аутсорсинг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hape 298">
            <a:extLst>
              <a:ext uri="{FF2B5EF4-FFF2-40B4-BE49-F238E27FC236}">
                <a16:creationId xmlns:a16="http://schemas.microsoft.com/office/drawing/2014/main" id="{0E703609-0C59-FA56-1572-01D62EA74A3B}"/>
              </a:ext>
            </a:extLst>
          </p:cNvPr>
          <p:cNvSpPr txBox="1"/>
          <p:nvPr/>
        </p:nvSpPr>
        <p:spPr>
          <a:xfrm>
            <a:off x="6770215" y="1696083"/>
            <a:ext cx="5116986" cy="509271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342900" lvl="0" indent="-3429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lnSpc>
                <a:spcPct val="90000"/>
              </a:lnSpc>
              <a:spcBef>
                <a:spcPts val="0"/>
              </a:spcBef>
              <a:buFont typeface="Arial"/>
              <a:buChar char="»"/>
              <a:defRPr sz="1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Обработка </a:t>
            </a:r>
            <a:r>
              <a:rPr lang="ru-RU" sz="1200" dirty="0" err="1"/>
              <a:t>электроэрозийная</a:t>
            </a:r>
            <a:endParaRPr lang="ru-RU" sz="1200" dirty="0"/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Лакокрасочное покрытие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Монтаж печатных узлов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Гальванопокрытие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Обработка термическая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Защитные и декоративные покрытия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r>
              <a:rPr lang="ru-RU" sz="1200" dirty="0"/>
              <a:t>Шлифовальные работы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/>
              <a:buChar char="Ø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457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371"/>
          <p:cNvPicPr/>
          <p:nvPr/>
        </p:nvPicPr>
        <p:blipFill>
          <a:blip r:embed="rId2"/>
          <a:stretch/>
        </p:blipFill>
        <p:spPr>
          <a:xfrm>
            <a:off x="1" y="-3575"/>
            <a:ext cx="12191999" cy="6865149"/>
          </a:xfrm>
          <a:prstGeom prst="rect">
            <a:avLst/>
          </a:prstGeom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5117919" y="441039"/>
            <a:ext cx="5855603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90000"/>
              </a:lnSpc>
            </a:pPr>
            <a:r>
              <a:rPr sz="3200" b="1">
                <a:solidFill>
                  <a:schemeClr val="bg1"/>
                </a:solidFill>
                <a:latin typeface="Franklin Gothic Heavy"/>
                <a:ea typeface="Franklin Gothic Heavy"/>
                <a:cs typeface="Franklin Gothic Heavy"/>
              </a:rPr>
              <a:t>КОНТАКТЫ</a:t>
            </a:r>
          </a:p>
        </p:txBody>
      </p:sp>
      <p:sp>
        <p:nvSpPr>
          <p:cNvPr id="373" name="Shape 373"/>
          <p:cNvSpPr/>
          <p:nvPr/>
        </p:nvSpPr>
        <p:spPr>
          <a:xfrm>
            <a:off x="6901628" y="1093343"/>
            <a:ext cx="4262242" cy="1421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Font typeface="Arial"/>
              <a:buChar char="–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sz="1600" b="1" spc="-1">
                <a:solidFill>
                  <a:schemeClr val="bg1"/>
                </a:solidFill>
              </a:rPr>
              <a:t>Данилов Александр Михайлович – исполнительный директор </a:t>
            </a:r>
          </a:p>
          <a:p>
            <a:pPr>
              <a:lnSpc>
                <a:spcPct val="90000"/>
              </a:lnSpc>
              <a:buNone/>
            </a:pPr>
            <a:r>
              <a:rPr sz="1600" b="1" spc="-1">
                <a:solidFill>
                  <a:schemeClr val="bg1"/>
                </a:solidFill>
              </a:rPr>
              <a:t>Ассоциации «Инновационный территориальный электротехнический кластер Чувашской Республики»</a:t>
            </a:r>
          </a:p>
          <a:p>
            <a:pPr>
              <a:lnSpc>
                <a:spcPct val="90000"/>
              </a:lnSpc>
              <a:buNone/>
            </a:pPr>
            <a:r>
              <a:rPr sz="1600" b="1" spc="-1">
                <a:solidFill>
                  <a:schemeClr val="bg1"/>
                </a:solidFill>
                <a:hlinkClick r:id="rId3"/>
              </a:rPr>
              <a:t>rci21@mail.ru</a:t>
            </a:r>
            <a:r>
              <a:rPr sz="1600" b="1" spc="-1">
                <a:solidFill>
                  <a:schemeClr val="bg1"/>
                </a:solidFill>
              </a:rPr>
              <a:t>, +7 927 844 56 20</a:t>
            </a:r>
          </a:p>
        </p:txBody>
      </p:sp>
      <p:sp>
        <p:nvSpPr>
          <p:cNvPr id="374" name="Shape 374"/>
          <p:cNvSpPr/>
          <p:nvPr/>
        </p:nvSpPr>
        <p:spPr>
          <a:xfrm>
            <a:off x="0" y="1559650"/>
            <a:ext cx="6755641" cy="584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Font typeface="Arial"/>
              <a:buChar char="–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buNone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6" name="Picture 37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603009"/>
            <a:ext cx="12191998" cy="3254992"/>
          </a:xfrm>
          <a:prstGeom prst="rect">
            <a:avLst/>
          </a:prstGeom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0" y="3429000"/>
            <a:ext cx="12191997" cy="1704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478</Words>
  <Application>Microsoft Office PowerPoint</Application>
  <PresentationFormat>Широкоэкранный</PresentationFormat>
  <Paragraphs>88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Heavy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Борисов</dc:creator>
  <cp:lastModifiedBy>Андрей Борисов</cp:lastModifiedBy>
  <cp:revision>4</cp:revision>
  <dcterms:created xsi:type="dcterms:W3CDTF">2024-02-28T13:20:13Z</dcterms:created>
  <dcterms:modified xsi:type="dcterms:W3CDTF">2024-02-28T14:13:17Z</dcterms:modified>
</cp:coreProperties>
</file>